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369" r:id="rId2"/>
    <p:sldId id="384" r:id="rId3"/>
    <p:sldId id="387" r:id="rId4"/>
    <p:sldId id="370" r:id="rId5"/>
    <p:sldId id="389" r:id="rId6"/>
    <p:sldId id="388" r:id="rId7"/>
    <p:sldId id="377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6CDAE25-08D0-4882-8EB9-A8BC536E2589}">
          <p14:sldIdLst>
            <p14:sldId id="369"/>
            <p14:sldId id="384"/>
            <p14:sldId id="387"/>
            <p14:sldId id="370"/>
            <p14:sldId id="389"/>
            <p14:sldId id="388"/>
            <p14:sldId id="37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2" autoAdjust="0"/>
    <p:restoredTop sz="87002" autoAdjust="0"/>
  </p:normalViewPr>
  <p:slideViewPr>
    <p:cSldViewPr snapToGrid="0">
      <p:cViewPr varScale="1">
        <p:scale>
          <a:sx n="99" d="100"/>
          <a:sy n="99" d="100"/>
        </p:scale>
        <p:origin x="20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l" fontAlgn="base">
              <a:defRPr/>
            </a:pP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0: Series</c:v>
                </c:pt>
              </c:strCache>
            </c:strRef>
          </c:tx>
          <c:dPt>
            <c:idx val="0"/>
            <c:bubble3D val="0"/>
            <c:spPr>
              <a:solidFill>
                <a:srgbClr val="7C608F">
                  <a:alpha val="10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4DA9-43E9-B27C-C79A866D48B3}"/>
              </c:ext>
            </c:extLst>
          </c:dPt>
          <c:dPt>
            <c:idx val="1"/>
            <c:bubble3D val="0"/>
            <c:spPr>
              <a:solidFill>
                <a:srgbClr val="40A2C1">
                  <a:alpha val="10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4DA9-43E9-B27C-C79A866D48B3}"/>
              </c:ext>
            </c:extLst>
          </c:dPt>
          <c:dPt>
            <c:idx val="2"/>
            <c:bubble3D val="0"/>
            <c:spPr>
              <a:solidFill>
                <a:srgbClr val="94C826">
                  <a:alpha val="10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4DA9-43E9-B27C-C79A866D48B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444444">
                        <a:alpha val="100000"/>
                      </a:srgbClr>
                    </a:solidFill>
                    <a:latin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Not applicable, we do not use skilled labor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72</c:v>
                </c:pt>
                <c:pt idx="1">
                  <c:v>20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DA9-43E9-B27C-C79A866D48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319781914220193"/>
          <c:y val="0.83033842589727802"/>
          <c:w val="0.33972186133316473"/>
          <c:h val="0.16966157410272192"/>
        </c:manualLayout>
      </c:layout>
      <c:overlay val="0"/>
      <c:txPr>
        <a:bodyPr/>
        <a:lstStyle/>
        <a:p>
          <a:pPr marL="0" marR="0" lvl="0" indent="0" algn="l" fontAlgn="base">
            <a:defRPr sz="1000" b="0" i="0" u="none" strike="noStrike">
              <a:solidFill>
                <a:srgbClr val="000000">
                  <a:alpha val="100000"/>
                </a:srgbClr>
              </a:solidFill>
              <a:latin typeface="Calibri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139242893359437"/>
          <c:y val="3.1021107380255267E-2"/>
          <c:w val="0.47338222936189622"/>
          <c:h val="0.493419617064377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Now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Salary/Professional Staff</c:v>
                </c:pt>
                <c:pt idx="1">
                  <c:v>Skilled Trade Staff</c:v>
                </c:pt>
                <c:pt idx="2">
                  <c:v>Other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0.46</c:v>
                </c:pt>
                <c:pt idx="1">
                  <c:v>0.43</c:v>
                </c:pt>
                <c:pt idx="2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20-4A86-9588-F610E1B8CB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 5 years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Salary/Professional Staff</c:v>
                </c:pt>
                <c:pt idx="1">
                  <c:v>Skilled Trade Staff</c:v>
                </c:pt>
                <c:pt idx="2">
                  <c:v>Other 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0.47</c:v>
                </c:pt>
                <c:pt idx="1">
                  <c:v>0.45</c:v>
                </c:pt>
                <c:pt idx="2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20-4A86-9588-F610E1B8CBC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Salary/Professional Staff</c:v>
                </c:pt>
                <c:pt idx="1">
                  <c:v>Skilled Trade Staff</c:v>
                </c:pt>
                <c:pt idx="2">
                  <c:v>Other 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2220-4A86-9588-F610E1B8CB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739201176"/>
        <c:axId val="739195928"/>
      </c:barChart>
      <c:catAx>
        <c:axId val="739201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9195928"/>
        <c:crosses val="autoZero"/>
        <c:auto val="0"/>
        <c:lblAlgn val="ctr"/>
        <c:lblOffset val="100"/>
        <c:noMultiLvlLbl val="0"/>
      </c:catAx>
      <c:valAx>
        <c:axId val="7391959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39201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l" fontAlgn="base">
              <a:defRPr/>
            </a:pPr>
            <a:endParaRPr lang="en-US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0: Series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7C608F">
                  <a:alpha val="10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CEE0-42F2-965E-E8A7EBC53A1E}"/>
              </c:ext>
            </c:extLst>
          </c:dPt>
          <c:dPt>
            <c:idx val="1"/>
            <c:invertIfNegative val="0"/>
            <c:bubble3D val="0"/>
            <c:spPr>
              <a:solidFill>
                <a:srgbClr val="40A2C1">
                  <a:alpha val="10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CEE0-42F2-965E-E8A7EBC53A1E}"/>
              </c:ext>
            </c:extLst>
          </c:dPt>
          <c:dPt>
            <c:idx val="2"/>
            <c:invertIfNegative val="0"/>
            <c:bubble3D val="0"/>
            <c:spPr>
              <a:solidFill>
                <a:srgbClr val="94C826">
                  <a:alpha val="10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CEE0-42F2-965E-E8A7EBC53A1E}"/>
              </c:ext>
            </c:extLst>
          </c:dPt>
          <c:dPt>
            <c:idx val="3"/>
            <c:invertIfNegative val="0"/>
            <c:bubble3D val="0"/>
            <c:spPr>
              <a:solidFill>
                <a:srgbClr val="F5A417">
                  <a:alpha val="10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7-CEE0-42F2-965E-E8A7EBC53A1E}"/>
              </c:ext>
            </c:extLst>
          </c:dPt>
          <c:dPt>
            <c:idx val="4"/>
            <c:invertIfNegative val="0"/>
            <c:bubble3D val="0"/>
            <c:spPr>
              <a:solidFill>
                <a:srgbClr val="F06485">
                  <a:alpha val="10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9-CEE0-42F2-965E-E8A7EBC53A1E}"/>
              </c:ext>
            </c:extLst>
          </c:dPt>
          <c:dPt>
            <c:idx val="5"/>
            <c:invertIfNegative val="0"/>
            <c:bubble3D val="0"/>
            <c:spPr>
              <a:solidFill>
                <a:srgbClr val="BF91DB">
                  <a:alpha val="10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B-CEE0-42F2-965E-E8A7EBC53A1E}"/>
              </c:ext>
            </c:extLst>
          </c:dPt>
          <c:dPt>
            <c:idx val="6"/>
            <c:invertIfNegative val="0"/>
            <c:bubble3D val="0"/>
            <c:spPr>
              <a:solidFill>
                <a:srgbClr val="3C6DCD">
                  <a:alpha val="10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D-CEE0-42F2-965E-E8A7EBC53A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444444">
                        <a:alpha val="100000"/>
                      </a:srgbClr>
                    </a:solidFill>
                    <a:latin typeface="Calibri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0-2%</c:v>
                </c:pt>
                <c:pt idx="1">
                  <c:v>3-5%</c:v>
                </c:pt>
                <c:pt idx="2">
                  <c:v>6-8%</c:v>
                </c:pt>
                <c:pt idx="3">
                  <c:v>8-10%</c:v>
                </c:pt>
                <c:pt idx="4">
                  <c:v>11-13%</c:v>
                </c:pt>
                <c:pt idx="5">
                  <c:v>14-16%</c:v>
                </c:pt>
                <c:pt idx="6">
                  <c:v>17-19%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27.6</c:v>
                </c:pt>
                <c:pt idx="1">
                  <c:v>31</c:v>
                </c:pt>
                <c:pt idx="2">
                  <c:v>3.4</c:v>
                </c:pt>
                <c:pt idx="3">
                  <c:v>24.1</c:v>
                </c:pt>
                <c:pt idx="4">
                  <c:v>6.9</c:v>
                </c:pt>
                <c:pt idx="5">
                  <c:v>3.4</c:v>
                </c:pt>
                <c:pt idx="6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EE0-42F2-965E-E8A7EBC53A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31647520"/>
        <c:axId val="431643256"/>
      </c:barChart>
      <c:catAx>
        <c:axId val="4316475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Cost</a:t>
                </a:r>
                <a:r>
                  <a:rPr lang="en-US" baseline="0" dirty="0"/>
                  <a:t> of Skills Gap as Percentage of Company U.S. Revenue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31643256"/>
        <c:crosses val="autoZero"/>
        <c:auto val="1"/>
        <c:lblAlgn val="ctr"/>
        <c:lblOffset val="100"/>
        <c:noMultiLvlLbl val="0"/>
      </c:catAx>
      <c:valAx>
        <c:axId val="4316432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Percentage of Companies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316475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l" fontAlgn="base">
              <a:defRPr/>
            </a:pP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0: Series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7C608F">
                  <a:alpha val="10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AD50-48F4-A3A1-A1C01B3618DC}"/>
              </c:ext>
            </c:extLst>
          </c:dPt>
          <c:dPt>
            <c:idx val="1"/>
            <c:invertIfNegative val="0"/>
            <c:bubble3D val="0"/>
            <c:spPr>
              <a:solidFill>
                <a:srgbClr val="40A2C1">
                  <a:alpha val="10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AD50-48F4-A3A1-A1C01B3618DC}"/>
              </c:ext>
            </c:extLst>
          </c:dPt>
          <c:dPt>
            <c:idx val="2"/>
            <c:invertIfNegative val="0"/>
            <c:bubble3D val="0"/>
            <c:spPr>
              <a:solidFill>
                <a:srgbClr val="94C826">
                  <a:alpha val="10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AD50-48F4-A3A1-A1C01B3618DC}"/>
              </c:ext>
            </c:extLst>
          </c:dPt>
          <c:dPt>
            <c:idx val="3"/>
            <c:invertIfNegative val="0"/>
            <c:bubble3D val="0"/>
            <c:spPr>
              <a:solidFill>
                <a:srgbClr val="F5A417">
                  <a:alpha val="10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7-AD50-48F4-A3A1-A1C01B3618DC}"/>
              </c:ext>
            </c:extLst>
          </c:dPt>
          <c:dPt>
            <c:idx val="4"/>
            <c:invertIfNegative val="0"/>
            <c:bubble3D val="0"/>
            <c:spPr>
              <a:solidFill>
                <a:srgbClr val="F06485">
                  <a:alpha val="10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9-AD50-48F4-A3A1-A1C01B3618DC}"/>
              </c:ext>
            </c:extLst>
          </c:dPt>
          <c:dPt>
            <c:idx val="5"/>
            <c:invertIfNegative val="0"/>
            <c:bubble3D val="0"/>
            <c:spPr>
              <a:solidFill>
                <a:srgbClr val="BF91DB">
                  <a:alpha val="10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B-AD50-48F4-A3A1-A1C01B3618DC}"/>
              </c:ext>
            </c:extLst>
          </c:dPt>
          <c:dPt>
            <c:idx val="6"/>
            <c:invertIfNegative val="0"/>
            <c:bubble3D val="0"/>
            <c:spPr>
              <a:solidFill>
                <a:srgbClr val="3C6DCD">
                  <a:alpha val="10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D-AD50-48F4-A3A1-A1C01B3618DC}"/>
              </c:ext>
            </c:extLst>
          </c:dPt>
          <c:dPt>
            <c:idx val="7"/>
            <c:invertIfNegative val="0"/>
            <c:bubble3D val="0"/>
            <c:spPr>
              <a:solidFill>
                <a:srgbClr val="2ACFA3">
                  <a:alpha val="10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F-AD50-48F4-A3A1-A1C01B3618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444444">
                        <a:alpha val="100000"/>
                      </a:srgbClr>
                    </a:solidFill>
                    <a:latin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0-2%</c:v>
                </c:pt>
                <c:pt idx="1">
                  <c:v>3-5%</c:v>
                </c:pt>
                <c:pt idx="2">
                  <c:v>6-8%</c:v>
                </c:pt>
                <c:pt idx="3">
                  <c:v>8-10%</c:v>
                </c:pt>
                <c:pt idx="4">
                  <c:v>11-13%</c:v>
                </c:pt>
                <c:pt idx="5">
                  <c:v>14-16%</c:v>
                </c:pt>
                <c:pt idx="6">
                  <c:v>17-19%</c:v>
                </c:pt>
                <c:pt idx="7">
                  <c:v>20% or More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15.2</c:v>
                </c:pt>
                <c:pt idx="1">
                  <c:v>15.2</c:v>
                </c:pt>
                <c:pt idx="2">
                  <c:v>9.1</c:v>
                </c:pt>
                <c:pt idx="3">
                  <c:v>24.2</c:v>
                </c:pt>
                <c:pt idx="4">
                  <c:v>6.1</c:v>
                </c:pt>
                <c:pt idx="5">
                  <c:v>12.1</c:v>
                </c:pt>
                <c:pt idx="6">
                  <c:v>3</c:v>
                </c:pt>
                <c:pt idx="7">
                  <c:v>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D50-48F4-A3A1-A1C01B3618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1110704"/>
        <c:axId val="141112016"/>
      </c:barChart>
      <c:catAx>
        <c:axId val="141110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Percentage of Jobs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41112016"/>
        <c:crosses val="autoZero"/>
        <c:auto val="1"/>
        <c:lblAlgn val="ctr"/>
        <c:lblOffset val="100"/>
        <c:noMultiLvlLbl val="0"/>
      </c:catAx>
      <c:valAx>
        <c:axId val="1411120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Percentage</a:t>
                </a:r>
                <a:r>
                  <a:rPr lang="en-US" baseline="0" dirty="0"/>
                  <a:t> of Companies Reporting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411107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l" fontAlgn="base">
              <a:defRPr/>
            </a:pP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0: Series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7C608F">
                  <a:alpha val="10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F757-4908-B366-8FC540793AD9}"/>
              </c:ext>
            </c:extLst>
          </c:dPt>
          <c:dPt>
            <c:idx val="1"/>
            <c:invertIfNegative val="0"/>
            <c:bubble3D val="0"/>
            <c:spPr>
              <a:solidFill>
                <a:srgbClr val="40A2C1">
                  <a:alpha val="10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F757-4908-B366-8FC540793AD9}"/>
              </c:ext>
            </c:extLst>
          </c:dPt>
          <c:dPt>
            <c:idx val="2"/>
            <c:invertIfNegative val="0"/>
            <c:bubble3D val="0"/>
            <c:spPr>
              <a:solidFill>
                <a:srgbClr val="94C826">
                  <a:alpha val="10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F757-4908-B366-8FC540793A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444444">
                        <a:alpha val="100000"/>
                      </a:srgbClr>
                    </a:solidFill>
                    <a:latin typeface="Calibri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Not applicable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52.9</c:v>
                </c:pt>
                <c:pt idx="1">
                  <c:v>26.5</c:v>
                </c:pt>
                <c:pt idx="2">
                  <c:v>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757-4908-B366-8FC540793A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38489600"/>
        <c:axId val="538485336"/>
      </c:barChart>
      <c:catAx>
        <c:axId val="538489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38485336"/>
        <c:crosses val="autoZero"/>
        <c:auto val="1"/>
        <c:lblAlgn val="ctr"/>
        <c:lblOffset val="100"/>
        <c:noMultiLvlLbl val="0"/>
      </c:catAx>
      <c:valAx>
        <c:axId val="5384853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38489600"/>
        <c:crosses val="autoZero"/>
        <c:crossBetween val="between"/>
      </c:valAx>
    </c:plotArea>
    <c:legend>
      <c:legendPos val="r"/>
      <c:overlay val="0"/>
      <c:txPr>
        <a:bodyPr/>
        <a:lstStyle/>
        <a:p>
          <a:pPr marL="0" marR="0" lvl="0" indent="0" algn="l" fontAlgn="base">
            <a:defRPr sz="1000" b="0" i="0" u="none" strike="noStrike">
              <a:solidFill>
                <a:srgbClr val="000000">
                  <a:alpha val="100000"/>
                </a:srgbClr>
              </a:solidFill>
              <a:latin typeface="Calibri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0.61503</cdr:x>
      <cdr:y>0.04497</cdr:y>
    </cdr:from>
    <cdr:to>
      <cdr:x>0.75873</cdr:x>
      <cdr:y>0.26175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88F1E3B-CFA5-46E3-B6C3-38202723A209}"/>
            </a:ext>
          </a:extLst>
        </cdr:cNvPr>
        <cdr:cNvSpPr txBox="1"/>
      </cdr:nvSpPr>
      <cdr:spPr>
        <a:xfrm xmlns:a="http://schemas.openxmlformats.org/drawingml/2006/main">
          <a:off x="6467375" y="195680"/>
          <a:ext cx="1511166" cy="943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0.46614</cdr:x>
      <cdr:y>0</cdr:y>
    </cdr:from>
    <cdr:to>
      <cdr:x>0.99017</cdr:x>
      <cdr:y>0.61128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38E3025E-9049-43E3-99F9-6A002F4C4A23}"/>
            </a:ext>
          </a:extLst>
        </cdr:cNvPr>
        <cdr:cNvSpPr txBox="1"/>
      </cdr:nvSpPr>
      <cdr:spPr>
        <a:xfrm xmlns:a="http://schemas.openxmlformats.org/drawingml/2006/main">
          <a:off x="2404269" y="-2505075"/>
          <a:ext cx="2702835" cy="22523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800" dirty="0"/>
            <a:t>72 percent of </a:t>
          </a:r>
        </a:p>
        <a:p xmlns:a="http://schemas.openxmlformats.org/drawingml/2006/main">
          <a:r>
            <a:rPr lang="en-US" sz="2800" dirty="0"/>
            <a:t>members report </a:t>
          </a:r>
        </a:p>
        <a:p xmlns:a="http://schemas.openxmlformats.org/drawingml/2006/main">
          <a:r>
            <a:rPr lang="en-US" sz="2800" dirty="0"/>
            <a:t>a skilled labor </a:t>
          </a:r>
        </a:p>
        <a:p xmlns:a="http://schemas.openxmlformats.org/drawingml/2006/main">
          <a:r>
            <a:rPr lang="en-US" sz="2800" dirty="0"/>
            <a:t>shortage</a:t>
          </a:r>
        </a:p>
      </cdr:txBody>
    </cdr:sp>
  </cdr:relSizeAnchor>
  <cdr:relSizeAnchor xmlns:cdr="http://schemas.openxmlformats.org/drawingml/2006/chartDrawing">
    <cdr:from>
      <cdr:x>0.43837</cdr:x>
      <cdr:y>0.5206</cdr:y>
    </cdr:from>
    <cdr:to>
      <cdr:x>0.52532</cdr:x>
      <cdr:y>0.73074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FBF1ADC8-0ADD-4D8F-92EA-EC71B06244A6}"/>
            </a:ext>
          </a:extLst>
        </cdr:cNvPr>
        <cdr:cNvSpPr txBox="1"/>
      </cdr:nvSpPr>
      <cdr:spPr>
        <a:xfrm xmlns:a="http://schemas.openxmlformats.org/drawingml/2006/main">
          <a:off x="4609699" y="226529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0.37463</cdr:x>
      <cdr:y>0.09597</cdr:y>
    </cdr:from>
    <cdr:to>
      <cdr:x>0.97554</cdr:x>
      <cdr:y>0.42774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54FDD46-2909-4866-8F3C-1248154A454B}"/>
            </a:ext>
          </a:extLst>
        </cdr:cNvPr>
        <cdr:cNvSpPr txBox="1"/>
      </cdr:nvSpPr>
      <cdr:spPr>
        <a:xfrm xmlns:a="http://schemas.openxmlformats.org/drawingml/2006/main">
          <a:off x="1932287" y="353627"/>
          <a:ext cx="3099335" cy="12224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/>
            <a:t>Almost 53 percent </a:t>
          </a:r>
        </a:p>
        <a:p xmlns:a="http://schemas.openxmlformats.org/drawingml/2006/main">
          <a:r>
            <a:rPr lang="en-US" sz="2400" dirty="0"/>
            <a:t>of respondents report </a:t>
          </a:r>
        </a:p>
        <a:p xmlns:a="http://schemas.openxmlformats.org/drawingml/2006/main">
          <a:r>
            <a:rPr lang="en-US" sz="2400" dirty="0"/>
            <a:t>regional differences</a:t>
          </a:r>
        </a:p>
      </cdr:txBody>
    </cdr:sp>
  </cdr:relSizeAnchor>
  <cdr:relSizeAnchor xmlns:cdr="http://schemas.openxmlformats.org/drawingml/2006/chartDrawing">
    <cdr:from>
      <cdr:x>0.65456</cdr:x>
      <cdr:y>0.27622</cdr:y>
    </cdr:from>
    <cdr:to>
      <cdr:x>0.83184</cdr:x>
      <cdr:y>0.52439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0B8A630-CC98-4879-B8CE-6FFBB4B0B33D}"/>
            </a:ext>
          </a:extLst>
        </cdr:cNvPr>
        <cdr:cNvSpPr txBox="1"/>
      </cdr:nvSpPr>
      <cdr:spPr>
        <a:xfrm xmlns:a="http://schemas.openxmlformats.org/drawingml/2006/main">
          <a:off x="3376077" y="101777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876F3D0F-E20A-4E6E-B18E-106CCAF102FC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2C1EED9E-D6B6-4ACF-AEF8-7B2E40B64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22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6903F4AC-111C-405E-9AC2-91FAB32735AD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1DD5EEA1-1DA6-4A23-8B8C-E518D8CF3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6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5EEA1-1DA6-4A23-8B8C-E518D8CF37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93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6/12/2017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MEMA Government Affairs Committee – For Members Only; Do Not Distribute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0898-F097-463B-8A6E-6C7B546DC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97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6/12/2017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MEMA Government Affairs Committee – For Members Only; Do Not Distribute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0898-F097-463B-8A6E-6C7B546DC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87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6/12/2017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MEMA Government Affairs Committee – For Members Only; Do Not Distribute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0898-F097-463B-8A6E-6C7B546DC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39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6/12/2017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MEMA Government Affairs Committee – For Members Only; Do Not Distribute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0898-F097-463B-8A6E-6C7B546DC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7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6/12/2017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MEMA Government Affairs Committee – For Members Only; Do Not Distribute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0898-F097-463B-8A6E-6C7B546DC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47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6/12/2017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MEMA Government Affairs Committee – For Members Only; Do Not Distribute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0898-F097-463B-8A6E-6C7B546DC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55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6/12/2017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MEMA Government Affairs Committee – For Members Only; Do Not Distribute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0898-F097-463B-8A6E-6C7B546DC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9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6/12/2017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MEMA Government Affairs Committee – For Members Only; Do Not Distribute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0898-F097-463B-8A6E-6C7B546DC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74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6/12/2017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MEMA Government Affairs Committee – For Members Only; Do Not Distribute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0898-F097-463B-8A6E-6C7B546DC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33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6/12/2017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MEMA Government Affairs Committee – For Members Only; Do Not Distribute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0898-F097-463B-8A6E-6C7B546DC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0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6/12/2017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MEMA Government Affairs Committee – For Members Only; Do Not Distribute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0898-F097-463B-8A6E-6C7B546DC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8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bg1"/>
            </a:gs>
            <a:gs pos="45000">
              <a:schemeClr val="bg1">
                <a:lumMod val="85000"/>
              </a:schemeClr>
            </a:gs>
            <a:gs pos="75000">
              <a:schemeClr val="bg1">
                <a:lumMod val="75000"/>
              </a:schemeClr>
            </a:gs>
            <a:gs pos="100000">
              <a:schemeClr val="bg1">
                <a:lumMod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9300" y="6356350"/>
            <a:ext cx="2984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6/12/2017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820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MEMA Government Affairs Committee – For Members Only; Do Not Distribute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75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00898-F097-463B-8A6E-6C7B546DC29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228" y="6300753"/>
            <a:ext cx="2593543" cy="47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0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FDE5B-D42B-400F-8EF1-B77E0250A4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Many Trump Administration Policies Aim to Bring Jobs Back to the US: Are Companies and Workers Ready?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16766C-9252-4F9F-9A80-BCA950A803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MEMA Policy Breakfast Series</a:t>
            </a:r>
          </a:p>
          <a:p>
            <a:r>
              <a:rPr lang="en-US" dirty="0"/>
              <a:t>November 8, 2017</a:t>
            </a:r>
          </a:p>
        </p:txBody>
      </p:sp>
    </p:spTree>
    <p:extLst>
      <p:ext uri="{BB962C8B-B14F-4D97-AF65-F5344CB8AC3E}">
        <p14:creationId xmlns:p14="http://schemas.microsoft.com/office/powerpoint/2010/main" val="708898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FBD37-DFE4-4C6B-AB5D-B492FBD87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Economic Impact of Industry</a:t>
            </a:r>
            <a:br>
              <a:rPr lang="en-US" dirty="0">
                <a:solidFill>
                  <a:schemeClr val="tx1"/>
                </a:solidFill>
                <a:latin typeface="+mn-lt"/>
              </a:rPr>
            </a:b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153342-34CE-432F-B2F3-923103F83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85" y="3401780"/>
            <a:ext cx="5142451" cy="29563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0D01B3-45D2-4189-AC5D-BCD36B41A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273" y="4185163"/>
            <a:ext cx="3467100" cy="1476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630AB8B-32DF-4E99-A56B-4C6584114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51985" y="1339313"/>
            <a:ext cx="9086850" cy="2609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0047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6DE234A-8413-4CB6-A852-1BC2E5BA9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MEMA surveyed member companies in August 2017 to determine how companies were being impacted by a shortage of “the right” talent </a:t>
            </a:r>
          </a:p>
        </p:txBody>
      </p:sp>
    </p:spTree>
    <p:extLst>
      <p:ext uri="{BB962C8B-B14F-4D97-AF65-F5344CB8AC3E}">
        <p14:creationId xmlns:p14="http://schemas.microsoft.com/office/powerpoint/2010/main" val="2465977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bg1"/>
            </a:gs>
            <a:gs pos="45000">
              <a:schemeClr val="bg1">
                <a:lumMod val="85000"/>
              </a:schemeClr>
            </a:gs>
            <a:gs pos="75000">
              <a:schemeClr val="bg1">
                <a:lumMod val="75000"/>
              </a:schemeClr>
            </a:gs>
            <a:gs pos="100000">
              <a:schemeClr val="bg1">
                <a:lumMod val="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C825B-C4AB-47B1-8248-05A81576C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35560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Current and Pending Skilled Labor Shortages</a:t>
            </a:r>
            <a:br>
              <a:rPr lang="en-US" dirty="0">
                <a:solidFill>
                  <a:srgbClr val="000000">
                    <a:alpha val="100000"/>
                  </a:srgbClr>
                </a:solidFill>
                <a:latin typeface="Calibri"/>
              </a:rPr>
            </a:b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662B89A-489E-45A0-98AF-2AC9FBB92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t"/>
          <a:lstStyle/>
          <a:p>
            <a:pPr algn="ctr"/>
            <a:r>
              <a:rPr lang="en-US" dirty="0"/>
              <a:t>Skilled Labor Shortages</a:t>
            </a:r>
          </a:p>
        </p:txBody>
      </p:sp>
      <p:graphicFrame>
        <p:nvGraphicFramePr>
          <p:cNvPr id="6" name="599da12e7f494">
            <a:extLst>
              <a:ext uri="{FF2B5EF4-FFF2-40B4-BE49-F238E27FC236}">
                <a16:creationId xmlns:a16="http://schemas.microsoft.com/office/drawing/2014/main" id="{247D6E40-44FA-47AF-A29B-A168FC272DF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48979335"/>
              </p:ext>
            </p:extLst>
          </p:nvPr>
        </p:nvGraphicFramePr>
        <p:xfrm>
          <a:off x="1014412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F7652BE-9DF7-4C06-8AAC-76C7CD64E8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pPr algn="ctr"/>
            <a:r>
              <a:rPr lang="en-US" dirty="0"/>
              <a:t>Percentage of Employees Eligible for Retirement</a:t>
            </a:r>
          </a:p>
        </p:txBody>
      </p:sp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17928A22-B945-4D2C-B23E-D0B5598FF53A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51992251"/>
              </p:ext>
            </p:extLst>
          </p:nvPr>
        </p:nvGraphicFramePr>
        <p:xfrm>
          <a:off x="6767755" y="2495233"/>
          <a:ext cx="4242335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52035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954031-9F29-47D2-B3DC-AD236B38E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Impacts of Lack of Skilled Labor</a:t>
            </a:r>
            <a:br>
              <a:rPr lang="en-US" dirty="0">
                <a:solidFill>
                  <a:srgbClr val="000000">
                    <a:alpha val="100000"/>
                  </a:srgbClr>
                </a:solidFill>
                <a:latin typeface="Calibri"/>
              </a:rPr>
            </a:b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C44C5D-4F42-4168-A960-E586AF005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Cost of Skills Gap as a Percentage Company’s Revenue in U.S. </a:t>
            </a:r>
          </a:p>
        </p:txBody>
      </p:sp>
      <p:graphicFrame>
        <p:nvGraphicFramePr>
          <p:cNvPr id="8" name="599da12ead885">
            <a:extLst>
              <a:ext uri="{FF2B5EF4-FFF2-40B4-BE49-F238E27FC236}">
                <a16:creationId xmlns:a16="http://schemas.microsoft.com/office/drawing/2014/main" id="{6562D74F-B764-4E4A-B618-A7D32CD273C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19152066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615FA9-B7B5-4484-9AE6-4D28A3699EA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In addition to lost revenue, 79 percent of member companies reported not pursuing business because of a lack of talent</a:t>
            </a:r>
          </a:p>
        </p:txBody>
      </p:sp>
    </p:spTree>
    <p:extLst>
      <p:ext uri="{BB962C8B-B14F-4D97-AF65-F5344CB8AC3E}">
        <p14:creationId xmlns:p14="http://schemas.microsoft.com/office/powerpoint/2010/main" val="3298843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20124A-2436-4C7E-9860-6F8301AA48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pPr algn="ctr"/>
            <a:r>
              <a:rPr lang="en-US" dirty="0"/>
              <a:t>Skilled Trade Positions Most Desperately Needed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80D2AB-D011-40A5-A2B4-C6A1B1E66B2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Tool and Die (Makers, Grinders and Repair)</a:t>
            </a:r>
          </a:p>
          <a:p>
            <a:r>
              <a:rPr lang="en-US" dirty="0"/>
              <a:t>Maintenance and Machine Maintenance</a:t>
            </a:r>
          </a:p>
          <a:p>
            <a:r>
              <a:rPr lang="en-US" dirty="0"/>
              <a:t>Machinists</a:t>
            </a:r>
          </a:p>
          <a:p>
            <a:r>
              <a:rPr lang="en-US" dirty="0"/>
              <a:t>Welding</a:t>
            </a:r>
          </a:p>
          <a:p>
            <a:r>
              <a:rPr lang="en-US" dirty="0"/>
              <a:t>Mechatronics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07C3979-DE13-4F2B-BB5F-488270B1B13B}"/>
              </a:ext>
            </a:extLst>
          </p:cNvPr>
          <p:cNvSpPr txBox="1">
            <a:spLocks/>
          </p:cNvSpPr>
          <p:nvPr/>
        </p:nvSpPr>
        <p:spPr>
          <a:xfrm>
            <a:off x="992187" y="1681163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Percentage of Jobs Open Due to Lack of Skilled Labor</a:t>
            </a:r>
          </a:p>
        </p:txBody>
      </p:sp>
      <p:graphicFrame>
        <p:nvGraphicFramePr>
          <p:cNvPr id="13" name="599da12e9651c">
            <a:extLst>
              <a:ext uri="{FF2B5EF4-FFF2-40B4-BE49-F238E27FC236}">
                <a16:creationId xmlns:a16="http://schemas.microsoft.com/office/drawing/2014/main" id="{418A8E9C-88F9-47D9-800B-11CB9F9648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622560"/>
              </p:ext>
            </p:extLst>
          </p:nvPr>
        </p:nvGraphicFramePr>
        <p:xfrm>
          <a:off x="992188" y="26574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26D9287B-F850-4DE7-8E3D-B72CD2E8A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Impacts of Lack of Skilled Labor</a:t>
            </a:r>
            <a:br>
              <a:rPr lang="en-US" dirty="0">
                <a:solidFill>
                  <a:srgbClr val="000000">
                    <a:alpha val="100000"/>
                  </a:srgbClr>
                </a:solidFill>
                <a:latin typeface="Calibri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20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132692D-8B07-4888-B6AD-FC2474B299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627" y="372343"/>
            <a:ext cx="11819824" cy="13111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fontAlgn="base"/>
            <a:r>
              <a:rPr lang="en-US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Regional Challenges and Non-Traditional Workers</a:t>
            </a:r>
            <a:br>
              <a:rPr lang="en-US" dirty="0">
                <a:solidFill>
                  <a:srgbClr val="000000">
                    <a:alpha val="100000"/>
                  </a:srgbClr>
                </a:solidFill>
                <a:latin typeface="Calibri"/>
              </a:rPr>
            </a:br>
            <a:endParaRPr lang="en-US" dirty="0">
              <a:solidFill>
                <a:srgbClr val="000000">
                  <a:alpha val="100000"/>
                </a:srgbClr>
              </a:solidFill>
              <a:latin typeface="Calibri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4E1DBC-4CCE-4FE3-8AF9-770939E1EA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 algn="ctr"/>
            <a:r>
              <a:rPr lang="en-US" dirty="0"/>
              <a:t>Companies Report Differences in Skilled  Trade Workers Based on Region</a:t>
            </a:r>
          </a:p>
        </p:txBody>
      </p:sp>
      <p:graphicFrame>
        <p:nvGraphicFramePr>
          <p:cNvPr id="7" name="599da12ecee5c">
            <a:extLst>
              <a:ext uri="{FF2B5EF4-FFF2-40B4-BE49-F238E27FC236}">
                <a16:creationId xmlns:a16="http://schemas.microsoft.com/office/drawing/2014/main" id="{67CD71CA-E57A-4F92-967E-FA3634E6AEF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42087238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D2854B-2E2C-4EBE-9697-207B235C50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pPr algn="ctr"/>
            <a:r>
              <a:rPr lang="en-US" dirty="0"/>
              <a:t>Non-traditional Workers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8A4173-49E7-48AC-B69F-A8801996282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68 percent of respondents have taken steps to find non-traditional workers, including outreach to local rescue missions, working with migrant and ethnic groups and providing coaching in basic skills such as reading and math</a:t>
            </a:r>
          </a:p>
        </p:txBody>
      </p:sp>
    </p:spTree>
    <p:extLst>
      <p:ext uri="{BB962C8B-B14F-4D97-AF65-F5344CB8AC3E}">
        <p14:creationId xmlns:p14="http://schemas.microsoft.com/office/powerpoint/2010/main" val="19382785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3278</TotalTime>
  <Words>237</Words>
  <Application>Microsoft Office PowerPoint</Application>
  <PresentationFormat>Widescreen</PresentationFormat>
  <Paragraphs>35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1_Office Theme</vt:lpstr>
      <vt:lpstr>Many Trump Administration Policies Aim to Bring Jobs Back to the US: Are Companies and Workers Ready?</vt:lpstr>
      <vt:lpstr>Economic Impact of Industry  </vt:lpstr>
      <vt:lpstr>MEMA surveyed member companies in August 2017 to determine how companies were being impacted by a shortage of “the right” talent </vt:lpstr>
      <vt:lpstr>Current and Pending Skilled Labor Shortages </vt:lpstr>
      <vt:lpstr>Impacts of Lack of Skilled Labor </vt:lpstr>
      <vt:lpstr>Impacts of Lack of Skilled Labor </vt:lpstr>
      <vt:lpstr>Regional Challenges and Non-Traditional Workers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Government Affairs Committee</dc:title>
  <dc:creator>Leigh Merino</dc:creator>
  <cp:lastModifiedBy>Catherine Boland</cp:lastModifiedBy>
  <cp:revision>247</cp:revision>
  <cp:lastPrinted>2017-11-07T23:40:10Z</cp:lastPrinted>
  <dcterms:created xsi:type="dcterms:W3CDTF">2017-02-27T20:42:00Z</dcterms:created>
  <dcterms:modified xsi:type="dcterms:W3CDTF">2017-11-10T16:22:57Z</dcterms:modified>
</cp:coreProperties>
</file>